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86" r:id="rId2"/>
    <p:sldId id="288" r:id="rId3"/>
    <p:sldId id="322" r:id="rId4"/>
    <p:sldId id="290" r:id="rId5"/>
    <p:sldId id="458" r:id="rId6"/>
    <p:sldId id="292" r:id="rId7"/>
    <p:sldId id="293" r:id="rId8"/>
    <p:sldId id="461" r:id="rId9"/>
    <p:sldId id="464" r:id="rId10"/>
    <p:sldId id="296" r:id="rId11"/>
    <p:sldId id="297" r:id="rId12"/>
    <p:sldId id="298" r:id="rId13"/>
    <p:sldId id="465" r:id="rId14"/>
    <p:sldId id="469" r:id="rId15"/>
    <p:sldId id="471" r:id="rId16"/>
    <p:sldId id="474" r:id="rId17"/>
    <p:sldId id="475" r:id="rId18"/>
    <p:sldId id="305" r:id="rId19"/>
    <p:sldId id="476" r:id="rId20"/>
    <p:sldId id="304" r:id="rId21"/>
    <p:sldId id="339" r:id="rId22"/>
    <p:sldId id="478" r:id="rId23"/>
    <p:sldId id="484" r:id="rId24"/>
    <p:sldId id="307" r:id="rId25"/>
    <p:sldId id="345" r:id="rId26"/>
    <p:sldId id="308" r:id="rId27"/>
    <p:sldId id="486" r:id="rId28"/>
    <p:sldId id="312" r:id="rId29"/>
    <p:sldId id="313" r:id="rId30"/>
    <p:sldId id="489" r:id="rId31"/>
    <p:sldId id="311" r:id="rId32"/>
    <p:sldId id="316" r:id="rId33"/>
    <p:sldId id="490" r:id="rId34"/>
    <p:sldId id="492" r:id="rId35"/>
    <p:sldId id="35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8"/>
      <p:italic r:id="rId38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38"/>
      <p:bold r:id="rId38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NUL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611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0249"/>
            <a:ext cx="9144000" cy="176971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047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8A42E-F439-4B46-A8AA-9FFB3C77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0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to IDLE, Variables, &amp; Conditionals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9F99DD-63FD-6649-B564-268056390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4028-E500-BA46-971F-35FA9B6A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Comments to Python Scripts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6B32D-CB66-614A-A6F3-5D4C3A72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Here’s an example program to greet a user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code will: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Prompt for your name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the 'name' variable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a message"””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= input("What is your name? ”)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#gets user’s name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print("Hello {}".format(name))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#prints message with user’s name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6103869-0056-6942-813E-4AD4F66F4ED3}"/>
              </a:ext>
            </a:extLst>
          </p:cNvPr>
          <p:cNvSpPr txBox="1">
            <a:spLocks/>
          </p:cNvSpPr>
          <p:nvPr/>
        </p:nvSpPr>
        <p:spPr>
          <a:xfrm>
            <a:off x="1140735" y="5291528"/>
            <a:ext cx="8305800" cy="38985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04785"/>
                </a:solidFill>
              </a:rPr>
              <a:t>Note: To execute a script, Press </a:t>
            </a:r>
            <a:r>
              <a:rPr 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F5</a:t>
            </a:r>
            <a:r>
              <a:rPr lang="en-US" i="1" dirty="0">
                <a:solidFill>
                  <a:srgbClr val="004785"/>
                </a:solidFill>
              </a:rPr>
              <a:t> (on Mac, press </a:t>
            </a:r>
            <a:r>
              <a:rPr 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 + F5</a:t>
            </a:r>
            <a:r>
              <a:rPr lang="en-US" i="1" dirty="0">
                <a:solidFill>
                  <a:srgbClr val="00478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848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D9C8-C47B-6247-BFFD-0EBBD7C2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694151"/>
            <a:ext cx="10263170" cy="73484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8727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848E-4138-3D42-9BA3-D330273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342D-489C-4E41-A8E1-08F681604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symbolic</a:t>
            </a:r>
            <a:r>
              <a:rPr lang="en-US" dirty="0"/>
              <a:t> name for (or reference to) a value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When a variable gets assigned a value, it takes the </a:t>
            </a:r>
            <a:r>
              <a:rPr lang="en-US" i="1" dirty="0">
                <a:solidFill>
                  <a:srgbClr val="004685"/>
                </a:solidFill>
              </a:rPr>
              <a:t>type</a:t>
            </a:r>
            <a:r>
              <a:rPr lang="en-US" dirty="0">
                <a:solidFill>
                  <a:srgbClr val="004685"/>
                </a:solidFill>
              </a:rPr>
              <a:t> of the value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You can use variables to store all kinds of stuff!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Variable names are case sensitive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</a:rPr>
              <a:t>    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</a:rPr>
              <a:t>    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3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</a:rPr>
              <a:t>    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</a:t>
            </a:r>
            <a:br>
              <a:rPr lang="en-US" dirty="0">
                <a:solidFill>
                  <a:srgbClr val="0087E4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 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print(y)</a:t>
            </a: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55ACD-56DE-864D-AE44-B3504EB4CB70}"/>
              </a:ext>
            </a:extLst>
          </p:cNvPr>
          <p:cNvSpPr txBox="1">
            <a:spLocks/>
          </p:cNvSpPr>
          <p:nvPr/>
        </p:nvSpPr>
        <p:spPr>
          <a:xfrm>
            <a:off x="1269076" y="5291528"/>
            <a:ext cx="8305800" cy="38985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04785"/>
                </a:solidFill>
              </a:rPr>
              <a:t>Note: </a:t>
            </a:r>
            <a:r>
              <a:rPr lang="en-US" i="1" dirty="0">
                <a:solidFill>
                  <a:srgbClr val="004685"/>
                </a:solidFill>
              </a:rPr>
              <a:t>Commands</a:t>
            </a:r>
            <a:r>
              <a:rPr lang="en-US" i="1" dirty="0">
                <a:solidFill>
                  <a:srgbClr val="004785"/>
                </a:solidFill>
              </a:rPr>
              <a:t> in </a:t>
            </a:r>
            <a:r>
              <a:rPr lang="en-US" i="1" dirty="0">
                <a:solidFill>
                  <a:srgbClr val="0087E4"/>
                </a:solidFill>
              </a:rPr>
              <a:t>light blue </a:t>
            </a:r>
            <a:r>
              <a:rPr lang="en-US" i="1" dirty="0">
                <a:solidFill>
                  <a:srgbClr val="004785"/>
                </a:solidFill>
              </a:rPr>
              <a:t>can be typed directly into the IDLE shell or a script file</a:t>
            </a:r>
          </a:p>
        </p:txBody>
      </p:sp>
    </p:spTree>
    <p:extLst>
      <p:ext uri="{BB962C8B-B14F-4D97-AF65-F5344CB8AC3E}">
        <p14:creationId xmlns:p14="http://schemas.microsoft.com/office/powerpoint/2010/main" val="16960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848E-4138-3D42-9BA3-D330273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342D-489C-4E41-A8E1-08F681604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Python is </a:t>
            </a:r>
            <a:r>
              <a:rPr lang="en-US" i="1" dirty="0"/>
              <a:t>dynamically</a:t>
            </a:r>
            <a:r>
              <a:rPr lang="en-US" dirty="0"/>
              <a:t> typed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you assign the same variable a different value later on in your code, the variable is updated with the new value</a:t>
            </a:r>
          </a:p>
          <a:p>
            <a:pPr marL="228600" lvl="1" indent="0">
              <a:buNone/>
            </a:pPr>
            <a:r>
              <a:rPr lang="en-US" dirty="0"/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y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x + 3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+= 1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#increment x by 1, same as x = x + 1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-= 1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#decrement y by 1, same as y = y - 1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print(x)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print(y)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Variables can change types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5</a:t>
            </a:r>
            <a:br>
              <a:rPr lang="en-US" dirty="0">
                <a:solidFill>
                  <a:srgbClr val="0087E4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‘five’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#x went from holding an int to holding a string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print(type(x))</a:t>
            </a:r>
          </a:p>
          <a:p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081B889-22AB-A64C-9462-5290F491124E}"/>
              </a:ext>
            </a:extLst>
          </p:cNvPr>
          <p:cNvSpPr txBox="1">
            <a:spLocks/>
          </p:cNvSpPr>
          <p:nvPr/>
        </p:nvSpPr>
        <p:spPr>
          <a:xfrm>
            <a:off x="1140735" y="5292006"/>
            <a:ext cx="8305800" cy="38985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04785"/>
                </a:solidFill>
              </a:rPr>
              <a:t>Note: Commands in </a:t>
            </a:r>
            <a:r>
              <a:rPr lang="en-US" i="1" dirty="0">
                <a:solidFill>
                  <a:srgbClr val="0087E4"/>
                </a:solidFill>
              </a:rPr>
              <a:t>light blue </a:t>
            </a:r>
            <a:r>
              <a:rPr lang="en-US" i="1" dirty="0">
                <a:solidFill>
                  <a:srgbClr val="004785"/>
                </a:solidFill>
              </a:rPr>
              <a:t>can be typed directly into the IDLE shell or a script file</a:t>
            </a:r>
          </a:p>
        </p:txBody>
      </p:sp>
    </p:spTree>
    <p:extLst>
      <p:ext uri="{BB962C8B-B14F-4D97-AF65-F5344CB8AC3E}">
        <p14:creationId xmlns:p14="http://schemas.microsoft.com/office/powerpoint/2010/main" val="27893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F01B-2A90-C54E-A831-991F168F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3570C-AE60-8C42-A4AD-8BD2B940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Using </a:t>
            </a:r>
            <a:r>
              <a:rPr lang="en-US" dirty="0">
                <a:solidFill>
                  <a:srgbClr val="0087E4"/>
                </a:solidFill>
              </a:rPr>
              <a:t>and</a:t>
            </a:r>
            <a:r>
              <a:rPr lang="en-US" dirty="0"/>
              <a:t> operator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 &gt; 3 and x &lt; 5)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same as this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print(3 &lt; x &lt; 5)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Using </a:t>
            </a:r>
            <a:r>
              <a:rPr lang="en-US" dirty="0">
                <a:solidFill>
                  <a:srgbClr val="0087E4"/>
                </a:solidFill>
              </a:rPr>
              <a:t>or</a:t>
            </a:r>
            <a:r>
              <a:rPr lang="en-US" dirty="0"/>
              <a:t> operator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print(y &lt; 3 or y == 3)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Same as this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print(y &lt;= 3)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Using </a:t>
            </a:r>
            <a:r>
              <a:rPr lang="en-US" dirty="0">
                <a:solidFill>
                  <a:srgbClr val="0087E4"/>
                </a:solidFill>
              </a:rPr>
              <a:t>not</a:t>
            </a:r>
            <a:r>
              <a:rPr lang="en-US" dirty="0"/>
              <a:t> operators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 = (y &lt;= x)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print(not res)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#prints the opposite of res, i.e. changes True to False or False to True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3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A8D2-A5A4-A648-B90A-5E1DC38B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Fancy Variable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CADB-7C3D-2C47-ADAA-988B5AF1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Assigns the same value to multiple variables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y = z = 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#x and y and z are all set to 5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print(x, y, z)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Assigns multiple values to multiple variables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 y = ‘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True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#x is set to ‘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and y is set to True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print(x, y)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Swaps variable values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 y = y, x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#x is set to value of y and y is set to value of x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print(x, 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C48B-16F4-1440-9BAC-8F73F68A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Name Swap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67EB-56A7-D24C-8813-53511F31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variables with your first, middle, and last name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'Brandon’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'Lee’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Krakowsky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dirty="0"/>
              <a:t>Print your full name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Swap your first and last name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Print your full name again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9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7777-BD9E-1243-BDB0-F1623298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Variable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3415-89AD-894A-A933-E9BD5035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mathematical expressions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y = 10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2 * x + y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print(z)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z ** (y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print(z)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</a:t>
            </a:r>
            <a:r>
              <a:rPr lang="en-US" dirty="0" err="1"/>
              <a:t>boolean</a:t>
            </a:r>
            <a:r>
              <a:rPr lang="en-US" dirty="0"/>
              <a:t> expressions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15 &lt; (x / 2) &lt; 25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print(b)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#what is b?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print(type(b))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#what type is 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1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7777-BD9E-1243-BDB0-F1623298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Variable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3415-89AD-894A-A933-E9BD5035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multiplication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str(x)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*= 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#same as x = x * 2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*= 2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#same as y = y * 2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#what does this display?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print(y)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#and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7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8953-6E05-5846-B0B8-EB0CD2C5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F38F-6A2D-2243-8CAA-50703C7B1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Store string values</a:t>
            </a:r>
          </a:p>
          <a:p>
            <a:pPr marL="0" lvl="1" indent="0">
              <a:buNone/>
            </a:pPr>
            <a:r>
              <a:rPr lang="en-US" dirty="0"/>
              <a:t>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fav_movie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“Justin Bieber’s Believe”</a:t>
            </a:r>
          </a:p>
          <a:p>
            <a:pPr marL="0" lvl="1" indent="0">
              <a:buNone/>
            </a:pPr>
            <a:r>
              <a:rPr lang="en-US" dirty="0"/>
              <a:t>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fav_singer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“Justin Bieber”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Then combine them to create a new string variable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favs = “Your favorite movie is “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fav_movie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“ and your favorite singer is “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fav_singer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Print the </a:t>
            </a:r>
            <a:r>
              <a:rPr lang="en-US" dirty="0">
                <a:solidFill>
                  <a:srgbClr val="0087E4"/>
                </a:solidFill>
              </a:rPr>
              <a:t>favs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variable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print(favs)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1766-95B0-5C44-A3A7-1180AFFD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15" y="2694151"/>
            <a:ext cx="10263170" cy="73484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IDLE (Integrated Development and Learning Environment)</a:t>
            </a:r>
          </a:p>
        </p:txBody>
      </p:sp>
    </p:spTree>
    <p:extLst>
      <p:ext uri="{BB962C8B-B14F-4D97-AF65-F5344CB8AC3E}">
        <p14:creationId xmlns:p14="http://schemas.microsoft.com/office/powerpoint/2010/main" val="1868089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2B70-E4F5-224E-BC85-F919DBE4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VERY Simple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828C-4B28-454F-BF63-17DE632F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Set a variable</a:t>
            </a:r>
            <a:r>
              <a:rPr lang="en-US" dirty="0">
                <a:solidFill>
                  <a:srgbClr val="0087E4"/>
                </a:solidFill>
              </a:rPr>
              <a:t> x </a:t>
            </a:r>
            <a:r>
              <a:rPr lang="en-US" dirty="0"/>
              <a:t>to “cats”</a:t>
            </a:r>
          </a:p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Set a variable </a:t>
            </a:r>
            <a:r>
              <a:rPr lang="en-US" dirty="0">
                <a:solidFill>
                  <a:srgbClr val="0087E4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to “dogs”</a:t>
            </a:r>
          </a:p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Referencing the variables above, set a new variable</a:t>
            </a:r>
            <a:r>
              <a:rPr lang="en-US" dirty="0">
                <a:solidFill>
                  <a:srgbClr val="0087E4"/>
                </a:solidFill>
              </a:rPr>
              <a:t> s </a:t>
            </a:r>
            <a:r>
              <a:rPr lang="en-US" dirty="0"/>
              <a:t>to “It’s raining cats and dogs!”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</a:t>
            </a:r>
            <a:r>
              <a:rPr lang="en-US" dirty="0">
                <a:solidFill>
                  <a:srgbClr val="0087E4"/>
                </a:solidFill>
              </a:rPr>
              <a:t>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6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2B70-E4F5-224E-BC85-F919DBE4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VERY Simple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828C-4B28-454F-BF63-17DE632F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Set a variable </a:t>
            </a:r>
            <a:r>
              <a:rPr lang="en-US" dirty="0">
                <a:solidFill>
                  <a:srgbClr val="0087E4"/>
                </a:solidFill>
              </a:rPr>
              <a:t>x</a:t>
            </a:r>
            <a:r>
              <a:rPr lang="en-US" dirty="0"/>
              <a:t> to “cats”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“cats”</a:t>
            </a:r>
          </a:p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Set a variable</a:t>
            </a:r>
            <a:r>
              <a:rPr lang="en-US" dirty="0">
                <a:solidFill>
                  <a:srgbClr val="0087E4"/>
                </a:solidFill>
              </a:rPr>
              <a:t> y </a:t>
            </a:r>
            <a:r>
              <a:rPr lang="en-US" dirty="0"/>
              <a:t>to “dogs”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“dogs”</a:t>
            </a:r>
          </a:p>
          <a:p>
            <a:pPr marL="57150" indent="-285750">
              <a:spcBef>
                <a:spcPts val="1200"/>
              </a:spcBef>
              <a:buFont typeface="Arial"/>
              <a:buChar char="•"/>
            </a:pPr>
            <a:r>
              <a:rPr lang="en-US" dirty="0"/>
              <a:t>Referencing the variables above, set a new variable </a:t>
            </a:r>
            <a:r>
              <a:rPr lang="en-US" dirty="0">
                <a:solidFill>
                  <a:srgbClr val="0087E4"/>
                </a:solidFill>
              </a:rPr>
              <a:t>s</a:t>
            </a:r>
            <a:r>
              <a:rPr lang="en-US" dirty="0"/>
              <a:t> to “It’s raining cats and dogs!”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= “It’s raining “ + x + “ and “ + y + “!”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</a:t>
            </a:r>
            <a:r>
              <a:rPr lang="en-US" dirty="0">
                <a:solidFill>
                  <a:schemeClr val="accent4"/>
                </a:solidFill>
              </a:rPr>
              <a:t>s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F6EA-FD5A-7145-A232-D4FF6E2A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Getting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D43A-2FC3-694C-94C5-615EB616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Use </a:t>
            </a:r>
            <a:r>
              <a:rPr lang="en-US" i="1" dirty="0"/>
              <a:t>input </a:t>
            </a:r>
            <a:r>
              <a:rPr lang="en-US" dirty="0"/>
              <a:t>to prompt the user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input(“What is your favorite movie?”)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You can dynamically set a variable based on user input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fav_movie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input(“What is your favorite movie?”)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fav_singer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input(“Who is your favorite singer?”)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And combine them to create a new string variable using “string interpolation” using the </a:t>
            </a:r>
            <a:r>
              <a:rPr lang="en-US" i="1" dirty="0"/>
              <a:t>format</a:t>
            </a:r>
            <a:r>
              <a:rPr lang="en-US" dirty="0"/>
              <a:t> function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favs = “Your favorite movie is {} and your favorite singer is   {}”.format(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fav_movie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fav_singer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dirty="0"/>
              <a:t>- The curly braces {} indicate placeholders for the </a:t>
            </a:r>
            <a:r>
              <a:rPr lang="en-US" dirty="0" err="1"/>
              <a:t>fav_movie</a:t>
            </a:r>
            <a:r>
              <a:rPr lang="en-US" dirty="0"/>
              <a:t> and </a:t>
            </a:r>
            <a:r>
              <a:rPr lang="en-US" dirty="0" err="1"/>
              <a:t>fav_singer</a:t>
            </a:r>
            <a:r>
              <a:rPr lang="en-US" dirty="0"/>
              <a:t> values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the </a:t>
            </a:r>
            <a:r>
              <a:rPr lang="en-US" dirty="0">
                <a:solidFill>
                  <a:srgbClr val="0087E4"/>
                </a:solidFill>
              </a:rPr>
              <a:t>favs</a:t>
            </a:r>
            <a:r>
              <a:rPr lang="en-US" dirty="0"/>
              <a:t> variable again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print(favs)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3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F6EA-FD5A-7145-A232-D4FF6E2A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– Getting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D43A-2FC3-694C-94C5-615EB616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i="1" dirty="0"/>
              <a:t>input</a:t>
            </a:r>
            <a:r>
              <a:rPr lang="en-US" dirty="0"/>
              <a:t> command returns a string by default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age = input(“How old are you?”)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print(type(age))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Now calculate how old you’ll be in 3 years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print(age + 3)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Whoops, you should have received an error!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age </a:t>
            </a:r>
            <a:r>
              <a:rPr lang="en-US" dirty="0">
                <a:solidFill>
                  <a:srgbClr val="004685"/>
                </a:solidFill>
              </a:rPr>
              <a:t>is a string and you’re trying to add it to an int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Cast it first!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age = int(input(“How old are you?”))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print(age + 3)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8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17A-5052-4F42-A14F-C560E878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7F77-6118-3442-BBE5-4384D184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code to calculate the total bill at a restaurant (meal + tax + tip)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Prompt the user for the </a:t>
            </a:r>
            <a:r>
              <a:rPr lang="en-US" i="1" dirty="0">
                <a:solidFill>
                  <a:srgbClr val="004685"/>
                </a:solidFill>
              </a:rPr>
              <a:t>bill amount</a:t>
            </a:r>
            <a:r>
              <a:rPr lang="en-US" dirty="0">
                <a:solidFill>
                  <a:srgbClr val="004685"/>
                </a:solidFill>
              </a:rPr>
              <a:t>, the </a:t>
            </a:r>
            <a:r>
              <a:rPr lang="en-US" i="1" dirty="0">
                <a:solidFill>
                  <a:srgbClr val="004685"/>
                </a:solidFill>
              </a:rPr>
              <a:t>sales tax</a:t>
            </a:r>
            <a:r>
              <a:rPr lang="en-US" dirty="0">
                <a:solidFill>
                  <a:srgbClr val="004685"/>
                </a:solidFill>
              </a:rPr>
              <a:t>, and the </a:t>
            </a:r>
            <a:r>
              <a:rPr lang="en-US" i="1" dirty="0">
                <a:solidFill>
                  <a:srgbClr val="004685"/>
                </a:solidFill>
              </a:rPr>
              <a:t>tip percentage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Print out the total bill amount in the format: "The total bill is $...”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Make sure you: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Apply the tip after you add the tax amount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Round the total bill amount to 2 decimal places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example, let's say you went to a nice restaurant and ate a $30 meal.  PA’s sales tax is 6%, and you want to tip the waiter 18%.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prints: “The total bill is $37.52”</a:t>
            </a:r>
          </a:p>
        </p:txBody>
      </p:sp>
    </p:spTree>
    <p:extLst>
      <p:ext uri="{BB962C8B-B14F-4D97-AF65-F5344CB8AC3E}">
        <p14:creationId xmlns:p14="http://schemas.microsoft.com/office/powerpoint/2010/main" val="3232369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17A-5052-4F42-A14F-C560E878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7F77-6118-3442-BBE5-4384D184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code to calculate the total bill at a restaurant (meal + tax + tip)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variables from user input    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bill = float(input(‘How much is the meal? ‘))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tax = float(input(‘What is the sales tax (percentage)? ‘))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tip = float(input(‘How much of a tip (percentage)? ’))</a:t>
            </a: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tax_amount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(bill * tax) / 100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#calculate tax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bill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tax_amount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#calculate bill amount, without tip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tip_amount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(total * tip) / 100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#calculate tip amount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tip_amount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#calculate total bill amount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round(total, 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#round the amount  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print("The total bill is $", total)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output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4785"/>
                </a:solidFill>
              </a:rPr>
              <a:t>Note: We’re adding useful comments to our code (non-trivial lines)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37" y="2694151"/>
            <a:ext cx="10263170" cy="73484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Flow Control: Conditionals</a:t>
            </a:r>
          </a:p>
        </p:txBody>
      </p:sp>
    </p:spTree>
    <p:extLst>
      <p:ext uri="{BB962C8B-B14F-4D97-AF65-F5344CB8AC3E}">
        <p14:creationId xmlns:p14="http://schemas.microsoft.com/office/powerpoint/2010/main" val="387068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  <a:r>
              <a:rPr lang="en-US" dirty="0" err="1"/>
              <a:t>elif</a:t>
            </a:r>
            <a:r>
              <a:rPr lang="en-US" dirty="0"/>
              <a:t>…else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899C-D796-1145-8265-1C6311F6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Allows us to make decisions and execute “code blocks” (groups of statements) based on logical conditions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Code blocks are indented 4 spaces (single tab)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cs typeface="Arial (body)"/>
              </a:rPr>
              <a:t>if</a:t>
            </a:r>
            <a:r>
              <a:rPr lang="en-US" dirty="0">
                <a:cs typeface="Arial (body)"/>
              </a:rPr>
              <a:t> condition is True, execute statements in body of </a:t>
            </a:r>
            <a:r>
              <a:rPr lang="en-US" i="1" dirty="0">
                <a:cs typeface="Arial (body)"/>
              </a:rPr>
              <a:t>if</a:t>
            </a: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  <a:cs typeface="Arial (body)"/>
              </a:rPr>
              <a:t>x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 = 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int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(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input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("2 + 2 ="))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 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x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 != 4: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print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("...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try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 </a:t>
            </a:r>
            <a:r>
              <a:rPr lang="mr-IN" dirty="0" err="1">
                <a:latin typeface="Consolas" panose="020B0609020204030204" pitchFamily="49" charset="0"/>
                <a:cs typeface="Arial (body)"/>
              </a:rPr>
              <a:t>again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mr-IN" dirty="0">
                <a:latin typeface="Consolas" panose="020B0609020204030204" pitchFamily="49" charset="0"/>
                <a:cs typeface="Arial (body)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cs typeface="Arial (body)"/>
              </a:rPr>
              <a:t>if</a:t>
            </a:r>
            <a:r>
              <a:rPr lang="en-US" dirty="0">
                <a:cs typeface="Arial (body)"/>
              </a:rPr>
              <a:t> condition is True, execute statements in body of </a:t>
            </a:r>
            <a:r>
              <a:rPr lang="en-US" i="1" dirty="0">
                <a:cs typeface="Arial (body)"/>
              </a:rPr>
              <a:t>if</a:t>
            </a:r>
            <a:r>
              <a:rPr lang="en-US" dirty="0">
                <a:cs typeface="Arial (body)"/>
              </a:rPr>
              <a:t>,</a:t>
            </a:r>
            <a:br>
              <a:rPr lang="en-US" dirty="0">
                <a:cs typeface="Arial (body)"/>
              </a:rPr>
            </a:br>
            <a:r>
              <a:rPr lang="en-US" i="1" dirty="0">
                <a:cs typeface="Arial (body)"/>
              </a:rPr>
              <a:t>else</a:t>
            </a:r>
            <a:r>
              <a:rPr lang="en-US" dirty="0">
                <a:cs typeface="Arial (body)"/>
              </a:rPr>
              <a:t> (otherwise), execute statements in body of </a:t>
            </a:r>
            <a:r>
              <a:rPr lang="en-US" i="1" dirty="0">
                <a:cs typeface="Arial (body)"/>
              </a:rPr>
              <a:t>else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int(input("2 + 2 ="))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x == 4: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print("Basic arithmetic holds”)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print("...try again”)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1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  <a:r>
              <a:rPr lang="en-US" dirty="0" err="1"/>
              <a:t>elif</a:t>
            </a:r>
            <a:r>
              <a:rPr lang="en-US" dirty="0"/>
              <a:t>…else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899C-D796-1145-8265-1C6311F6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if</a:t>
            </a:r>
            <a:r>
              <a:rPr lang="en-US" dirty="0"/>
              <a:t> condition is True, execute statements in body of </a:t>
            </a:r>
            <a:r>
              <a:rPr lang="en-US" i="1" dirty="0"/>
              <a:t>if</a:t>
            </a:r>
            <a:r>
              <a:rPr lang="en-US" dirty="0"/>
              <a:t>,</a:t>
            </a:r>
          </a:p>
          <a:p>
            <a:pPr marL="228600" lvl="1" indent="0">
              <a:buNone/>
            </a:pP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i="1" dirty="0" err="1">
                <a:solidFill>
                  <a:srgbClr val="004685"/>
                </a:solidFill>
              </a:rPr>
              <a:t>elif</a:t>
            </a:r>
            <a:r>
              <a:rPr lang="en-US" dirty="0">
                <a:solidFill>
                  <a:srgbClr val="004685"/>
                </a:solidFill>
              </a:rPr>
              <a:t> (else if) another condition is True, execute statements in body of </a:t>
            </a:r>
            <a:r>
              <a:rPr lang="en-US" i="1" dirty="0" err="1">
                <a:solidFill>
                  <a:srgbClr val="004685"/>
                </a:solidFill>
              </a:rPr>
              <a:t>elif</a:t>
            </a:r>
            <a:r>
              <a:rPr lang="en-US" dirty="0">
                <a:solidFill>
                  <a:srgbClr val="004685"/>
                </a:solidFill>
              </a:rPr>
              <a:t>,</a:t>
            </a:r>
          </a:p>
          <a:p>
            <a:pPr marL="228600" lvl="1" indent="0">
              <a:buNone/>
            </a:pPr>
            <a:r>
              <a:rPr lang="en-US" i="1" dirty="0">
                <a:solidFill>
                  <a:srgbClr val="004685"/>
                </a:solidFill>
              </a:rPr>
              <a:t> else</a:t>
            </a:r>
            <a:r>
              <a:rPr lang="en-US" dirty="0">
                <a:solidFill>
                  <a:srgbClr val="004685"/>
                </a:solidFill>
              </a:rPr>
              <a:t> (otherwise), execute statements in body of </a:t>
            </a:r>
            <a:r>
              <a:rPr lang="en-US" i="1" dirty="0">
                <a:solidFill>
                  <a:srgbClr val="004685"/>
                </a:solidFill>
              </a:rPr>
              <a:t>else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age = int(input("Enter your age:"))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age &lt; 100: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print("In", 100 - age, "years you will be 100 years old")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age == 100: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print("You are", age, "years old")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print("A century and going strong!") </a:t>
            </a:r>
          </a:p>
        </p:txBody>
      </p:sp>
    </p:spTree>
    <p:extLst>
      <p:ext uri="{BB962C8B-B14F-4D97-AF65-F5344CB8AC3E}">
        <p14:creationId xmlns:p14="http://schemas.microsoft.com/office/powerpoint/2010/main" val="525407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  <a:r>
              <a:rPr lang="en-US" dirty="0" err="1"/>
              <a:t>elif</a:t>
            </a:r>
            <a:r>
              <a:rPr lang="en-US" dirty="0"/>
              <a:t>…else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899C-D796-1145-8265-1C6311F6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have multiple </a:t>
            </a:r>
            <a:r>
              <a:rPr lang="en-US" i="1" dirty="0" err="1"/>
              <a:t>elif</a:t>
            </a:r>
            <a:r>
              <a:rPr lang="en-US" dirty="0"/>
              <a:t> conditions!</a:t>
            </a:r>
            <a:endParaRPr lang="en-US" i="1" dirty="0"/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age = int(input("Enter your age:"))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age == 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print(”Seriously?")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age &lt; 100: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print("In", 100 - age, "years you will be 100 years old")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age == 100: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print("You are", age, "years old")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print("A century and going strong!") </a:t>
            </a:r>
          </a:p>
        </p:txBody>
      </p:sp>
    </p:spTree>
    <p:extLst>
      <p:ext uri="{BB962C8B-B14F-4D97-AF65-F5344CB8AC3E}">
        <p14:creationId xmlns:p14="http://schemas.microsoft.com/office/powerpoint/2010/main" val="256210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2868-7712-D148-822B-0A93D5B4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DF72-D05B-6C4C-BDC1-6B16AFDC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As you recall, Python comes bundled with </a:t>
            </a:r>
            <a:r>
              <a:rPr lang="en-US" dirty="0">
                <a:solidFill>
                  <a:srgbClr val="0087E4"/>
                </a:solidFill>
              </a:rPr>
              <a:t>IDLE (Python’s Integrated Development and Learning Environment)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To download and install Python and IDLE, go here: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en-US" dirty="0"/>
              <a:t> </a:t>
            </a:r>
            <a:r>
              <a:rPr lang="en-US" dirty="0">
                <a:solidFill>
                  <a:srgbClr val="004685"/>
                </a:solidFill>
              </a:rPr>
              <a:t>(Download the latest version)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IDLE includes an interactive Python </a:t>
            </a:r>
            <a:r>
              <a:rPr lang="en-US" i="1" dirty="0"/>
              <a:t>interpreter</a:t>
            </a:r>
            <a:r>
              <a:rPr lang="en-US" dirty="0"/>
              <a:t> and </a:t>
            </a:r>
            <a:r>
              <a:rPr lang="en-US" i="1" dirty="0"/>
              <a:t>script editor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We’ll use the </a:t>
            </a:r>
            <a:r>
              <a:rPr lang="en-US" i="1" dirty="0"/>
              <a:t>script editor</a:t>
            </a:r>
            <a:r>
              <a:rPr lang="en-US" dirty="0"/>
              <a:t> to write and run Python </a:t>
            </a:r>
            <a:r>
              <a:rPr lang="en-US" i="1" dirty="0"/>
              <a:t>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6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9CD90B-07DE-D043-AF37-9B96FE63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Code Block Indentation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43ADB1-84F3-7148-A846-D90CB1C0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rial (body)"/>
                <a:cs typeface="Arial (body)"/>
              </a:rPr>
              <a:t>Prints ‘a’ and ‘b’ if x &lt; 5</a:t>
            </a:r>
            <a:br>
              <a:rPr lang="en-US" dirty="0">
                <a:solidFill>
                  <a:schemeClr val="tx2"/>
                </a:solidFill>
                <a:latin typeface="Arial (body)"/>
                <a:cs typeface="Arial (body)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x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&lt; 5: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‘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’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‘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b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’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chemeClr val="accent3"/>
                </a:solidFill>
                <a:latin typeface="Arial (body)"/>
                <a:cs typeface="Arial (body)"/>
              </a:rPr>
            </a:br>
            <a:endParaRPr lang="en-US" dirty="0">
              <a:solidFill>
                <a:schemeClr val="accent3"/>
              </a:solidFill>
              <a:latin typeface="Arial (body)"/>
              <a:cs typeface="Arial (body)"/>
            </a:endParaRPr>
          </a:p>
          <a:p>
            <a:pPr marL="285750" indent="-285750">
              <a:buFont typeface="Arial"/>
              <a:buChar char="•"/>
            </a:pPr>
            <a:endParaRPr lang="mr-IN" dirty="0">
              <a:solidFill>
                <a:srgbClr val="026CB5"/>
              </a:solidFill>
              <a:latin typeface="Arial (body)"/>
              <a:cs typeface="Arial (body)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58C-E19C-2E46-8C16-A74D1E6BCCF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40735" y="3616324"/>
            <a:ext cx="4767263" cy="1674813"/>
          </a:xfrm>
        </p:spPr>
        <p:txBody>
          <a:bodyPr>
            <a:normAutofit/>
          </a:bodyPr>
          <a:lstStyle/>
          <a:p>
            <a:r>
              <a:rPr lang="en-US" dirty="0">
                <a:latin typeface="Arial (body)"/>
                <a:cs typeface="Arial (body)"/>
              </a:rPr>
              <a:t>Prints ‘a’ if x &lt; 5, otherwise prints ‘b’</a:t>
            </a:r>
            <a:br>
              <a:rPr lang="en-US" dirty="0">
                <a:solidFill>
                  <a:schemeClr val="tx2"/>
                </a:solidFill>
                <a:latin typeface="Arial (body)"/>
                <a:cs typeface="Arial (body)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x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&lt; 5: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‘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’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else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‘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b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’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  <a:cs typeface="Arial (body)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7F0F2-0001-6443-9A2D-3B2C3EF53A7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424738" y="1119188"/>
            <a:ext cx="4767262" cy="2266950"/>
          </a:xfrm>
        </p:spPr>
        <p:txBody>
          <a:bodyPr/>
          <a:lstStyle/>
          <a:p>
            <a:r>
              <a:rPr lang="en-US" dirty="0">
                <a:latin typeface="Arial (body)"/>
                <a:cs typeface="Arial (body)"/>
              </a:rPr>
              <a:t>Prints ‘a’ if x &lt; 5, and prints ‘b’</a:t>
            </a:r>
            <a:br>
              <a:rPr lang="en-US" dirty="0">
                <a:solidFill>
                  <a:schemeClr val="tx2"/>
                </a:solidFill>
                <a:latin typeface="Arial (body)"/>
                <a:cs typeface="Arial (body)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&lt; 5: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print(‘a’)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print(‘b’) </a:t>
            </a:r>
            <a:br>
              <a:rPr lang="en-US" dirty="0">
                <a:solidFill>
                  <a:schemeClr val="accent3"/>
                </a:solidFill>
                <a:latin typeface="Arial (body)"/>
                <a:cs typeface="Arial (body)"/>
              </a:rPr>
            </a:br>
            <a:endParaRPr lang="en-US" dirty="0">
              <a:solidFill>
                <a:schemeClr val="accent3"/>
              </a:solidFill>
              <a:latin typeface="Arial (body)"/>
              <a:cs typeface="Arial (body)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FC31B3-5227-5D45-AD13-FB12B027096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424738" y="3616325"/>
            <a:ext cx="4767262" cy="167481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  <a:latin typeface="Arial (body)"/>
                <a:cs typeface="Arial (body)"/>
              </a:rPr>
              <a:t>Invalid syntax</a:t>
            </a:r>
            <a:br>
              <a:rPr lang="en-US" dirty="0">
                <a:solidFill>
                  <a:srgbClr val="FF0000"/>
                </a:solidFill>
                <a:latin typeface="Arial (body)"/>
                <a:cs typeface="Arial (body)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&lt; 5: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print(‘a’)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print(‘b’)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#needs to be indented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print(‘c’)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  <a:r>
              <a:rPr lang="en-US" dirty="0" err="1"/>
              <a:t>elif</a:t>
            </a:r>
            <a:r>
              <a:rPr lang="en-US" dirty="0"/>
              <a:t>…else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899C-D796-1145-8265-1C6311F6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the user for a numerical grade and print the appropriate letter grade</a:t>
            </a:r>
          </a:p>
          <a:p>
            <a:pPr lvl="1"/>
            <a:r>
              <a:rPr lang="en-US" dirty="0"/>
              <a:t>Get user input of a numerical grade</a:t>
            </a:r>
          </a:p>
          <a:p>
            <a:pPr lvl="1"/>
            <a:r>
              <a:rPr lang="en-US" dirty="0"/>
              <a:t>Convert the user input to an integer</a:t>
            </a:r>
          </a:p>
          <a:p>
            <a:pPr lvl="1"/>
            <a:r>
              <a:rPr lang="en-US" dirty="0"/>
              <a:t>Test the range of the number using flow control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Print the appropriate letter grade.  For example, if the user enters a number between 90 – 100, give them an ‘A’.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40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C7A-D1CB-7944-93EC-1C99A157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  <a:r>
              <a:rPr lang="en-US" dirty="0" err="1"/>
              <a:t>elif</a:t>
            </a:r>
            <a:r>
              <a:rPr lang="en-US" dirty="0"/>
              <a:t>…else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2899C-D796-1145-8265-1C6311F6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Prompt the user for a numerical grade and print the appropriate letter grade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 = int(input('Enter your grade:'))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grade &gt;= 90: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print('A’)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grade &gt;= 80: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print('B’)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grade &gt;= 70: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print('C’)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grade &gt;= 60: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print('D’)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 ('F’)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2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F184A-BC77-284A-A20F-BB5C3894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i="1" dirty="0"/>
              <a:t>if </a:t>
            </a:r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13E4-5B8E-ED4E-90B6-994B199D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Ask the user to input an integer to evaluate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= input('Please input an integer.’)</a:t>
            </a:r>
          </a:p>
          <a:p>
            <a:r>
              <a:rPr lang="en-US" dirty="0"/>
              <a:t>It’s good practice to confirm an input is “numeric” before casting it to an int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- Here, </a:t>
            </a:r>
            <a:r>
              <a:rPr lang="en-US" i="1" dirty="0" err="1">
                <a:solidFill>
                  <a:srgbClr val="004685"/>
                </a:solidFill>
              </a:rPr>
              <a:t>isnumeric</a:t>
            </a:r>
            <a:r>
              <a:rPr lang="en-US" dirty="0">
                <a:solidFill>
                  <a:srgbClr val="004685"/>
                </a:solidFill>
              </a:rPr>
              <a:t> checks if all characters in the string are numeric characters (digits)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number.isnumeric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number = int(number)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20):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20’)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10):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10’)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print('Your input is not an integer or it’s negative.’)</a:t>
            </a:r>
          </a:p>
          <a:p>
            <a:r>
              <a:rPr lang="en-US" dirty="0"/>
              <a:t>NOTE: </a:t>
            </a:r>
            <a:r>
              <a:rPr lang="en-US" i="1" dirty="0" err="1"/>
              <a:t>isnumeric</a:t>
            </a:r>
            <a:r>
              <a:rPr lang="en-US" dirty="0"/>
              <a:t> only works with positive integers</a:t>
            </a:r>
          </a:p>
        </p:txBody>
      </p:sp>
    </p:spTree>
    <p:extLst>
      <p:ext uri="{BB962C8B-B14F-4D97-AF65-F5344CB8AC3E}">
        <p14:creationId xmlns:p14="http://schemas.microsoft.com/office/powerpoint/2010/main" val="199108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9166-F324-1D44-A5E6-513FC3B0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BA5E-7000-8443-81F0-7EA090A8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What if you don’t check for numeric input and cast anyway?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4685"/>
                </a:solidFill>
              </a:rPr>
              <a:t>- For example, what if your input is “twenty-two”?</a:t>
            </a:r>
          </a:p>
          <a:p>
            <a:r>
              <a:rPr lang="en-US" sz="1800" dirty="0"/>
              <a:t>You’ll get an error!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4685"/>
                </a:solidFill>
              </a:rPr>
              <a:t>- But you can catch errors like this </a:t>
            </a:r>
          </a:p>
          <a:p>
            <a:r>
              <a:rPr lang="en-US" sz="1800" dirty="0"/>
              <a:t>Here’s an even better way to check for an integer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number = input('Please input an integer.’)</a:t>
            </a:r>
          </a:p>
          <a:p>
            <a:pPr marL="228600" lvl="1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#Try to cast the input</a:t>
            </a: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try: 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number = int(number)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#Catch the raised exception if there is an error 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–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i.e. it can’t be casted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except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ValueError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as e: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print(“Your input is not an integer.”)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print(e)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#You can also access/print the exception’s message</a:t>
            </a:r>
          </a:p>
          <a:p>
            <a:pPr marL="228600" lvl="1" indent="0">
              <a:buNone/>
            </a:pP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#Otherwise, there is no error </a:t>
            </a:r>
            <a:r>
              <a:rPr lang="mr-IN" sz="1800" dirty="0">
                <a:solidFill>
                  <a:srgbClr val="7F7F7F"/>
                </a:solidFill>
                <a:latin typeface="Consolas" panose="020B0609020204030204" pitchFamily="49" charset="0"/>
              </a:rPr>
              <a:t>–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i.e. the input was casted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print(str(number) + “ is indeed an integer!”)</a:t>
            </a:r>
          </a:p>
        </p:txBody>
      </p:sp>
    </p:spTree>
    <p:extLst>
      <p:ext uri="{BB962C8B-B14F-4D97-AF65-F5344CB8AC3E}">
        <p14:creationId xmlns:p14="http://schemas.microsoft.com/office/powerpoint/2010/main" val="276064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9166-F324-1D44-A5E6-513FC3B0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BA5E-7000-8443-81F0-7EA090A8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Here’s our full code asking the user to input an integer to evaluate</a:t>
            </a:r>
            <a:br>
              <a:rPr lang="en-US" dirty="0">
                <a:solidFill>
                  <a:srgbClr val="004785"/>
                </a:solidFill>
              </a:rPr>
            </a:br>
            <a:endParaRPr lang="en-US" dirty="0">
              <a:solidFill>
                <a:srgbClr val="0087E4"/>
              </a:solidFill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 = input('Please input an integer.’)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try: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number = int(number)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20):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20’)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10):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10’)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&gt; 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&gt; 0’)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&lt; 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print('Your input: ’ + str(number) + ’ is negative’)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except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ValueError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e: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print(“Your input is not an integer.”)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#Note: The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clause is optional, and not really needed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1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E48-249C-2742-890C-BDA57701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IDLE – Keyboard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435F-460E-754C-830A-E02B119DD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execute a command in the Python </a:t>
            </a:r>
            <a:r>
              <a:rPr lang="en-US" i="1" dirty="0"/>
              <a:t>shell</a:t>
            </a:r>
          </a:p>
          <a:p>
            <a:pPr marL="0" indent="0">
              <a:buNone/>
            </a:pPr>
            <a:r>
              <a:rPr lang="en-US" dirty="0"/>
              <a:t>    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execute previous commands</a:t>
            </a:r>
          </a:p>
          <a:p>
            <a:pPr marL="0" indent="0">
              <a:buNone/>
            </a:pPr>
            <a:r>
              <a:rPr lang="en-US" dirty="0"/>
              <a:t>     Use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 + p </a:t>
            </a:r>
            <a:r>
              <a:rPr lang="en-US" dirty="0">
                <a:solidFill>
                  <a:srgbClr val="004785"/>
                </a:solidFill>
              </a:rPr>
              <a:t>or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 + n </a:t>
            </a:r>
            <a:r>
              <a:rPr lang="en-US" dirty="0"/>
              <a:t>to toggle commands in your history</a:t>
            </a:r>
          </a:p>
          <a:p>
            <a:pPr marL="0" indent="0">
              <a:buNone/>
            </a:pPr>
            <a:r>
              <a:rPr lang="en-US" dirty="0"/>
              <a:t>	- To change this default setting, go to IDLE </a:t>
            </a:r>
            <a:r>
              <a:rPr lang="en-US" dirty="0">
                <a:sym typeface="Wingdings"/>
              </a:rPr>
              <a:t> Preferences  Keys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execute a script in the Python </a:t>
            </a:r>
            <a:r>
              <a:rPr lang="en-US" i="1" dirty="0"/>
              <a:t>script editor</a:t>
            </a:r>
          </a:p>
          <a:p>
            <a:pPr marL="0" indent="0">
              <a:buNone/>
            </a:pPr>
            <a:r>
              <a:rPr lang="en-US" dirty="0"/>
              <a:t>    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F5</a:t>
            </a:r>
          </a:p>
          <a:p>
            <a:pPr marL="0" indent="0">
              <a:buNone/>
            </a:pPr>
            <a:r>
              <a:rPr lang="en-US" dirty="0">
                <a:solidFill>
                  <a:srgbClr val="004785"/>
                </a:solidFill>
              </a:rPr>
              <a:t>     </a:t>
            </a:r>
            <a:r>
              <a:rPr lang="en-US" dirty="0"/>
              <a:t>On a Mac,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 + F5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save a script in the Python </a:t>
            </a:r>
            <a:r>
              <a:rPr lang="en-US" i="1" dirty="0"/>
              <a:t>script editor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 + S</a:t>
            </a:r>
          </a:p>
          <a:p>
            <a:pPr marL="0" indent="0">
              <a:buNone/>
            </a:pPr>
            <a:r>
              <a:rPr lang="en-US" dirty="0">
                <a:solidFill>
                  <a:srgbClr val="002C77"/>
                </a:solidFill>
              </a:rPr>
              <a:t>     </a:t>
            </a:r>
            <a:r>
              <a:rPr lang="en-US" dirty="0"/>
              <a:t>On a Mac, press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 + 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3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AD6-6819-334C-B4FE-FB982969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IDLE -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2B71-A68B-0749-8218-550F16EA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You can type Python directly in the IDLE </a:t>
            </a:r>
            <a:r>
              <a:rPr lang="en-US" i="1" dirty="0">
                <a:solidFill>
                  <a:srgbClr val="004685"/>
                </a:solidFill>
              </a:rPr>
              <a:t>shell</a:t>
            </a:r>
            <a:endParaRPr lang="en-US" dirty="0">
              <a:solidFill>
                <a:srgbClr val="004685"/>
              </a:solidFill>
            </a:endParaRPr>
          </a:p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Print output to the console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print(“Hello World again!”)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print(‘Today’, ‘is another good day!’)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do math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+ 3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* 3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* 3.5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True or False?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==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&lt; 2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 &gt;= 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5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A847-4C39-8344-8DB0-67224EDB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IDLE – Running a 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2845-ECB4-CF44-A72F-F5B65E9F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create and run a Python script in IDLE, you must first create and save a script file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Go to “File” --&gt; “New File”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Go to “File” --&gt; “Save”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open an existing script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Go to “File” --&gt; “Open</a:t>
            </a:r>
            <a:r>
              <a:rPr lang="mr-IN" dirty="0">
                <a:solidFill>
                  <a:srgbClr val="004685"/>
                </a:solidFill>
              </a:rPr>
              <a:t>…</a:t>
            </a:r>
            <a:r>
              <a:rPr lang="en-US" dirty="0">
                <a:solidFill>
                  <a:srgbClr val="004685"/>
                </a:solidFill>
              </a:rPr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execute a script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Go to “Run” --&gt; “Run Module”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15A1-BB08-134A-8BF8-60101A25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694151"/>
            <a:ext cx="10263170" cy="7348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Python Scripts</a:t>
            </a:r>
          </a:p>
        </p:txBody>
      </p:sp>
    </p:spTree>
    <p:extLst>
      <p:ext uri="{BB962C8B-B14F-4D97-AF65-F5344CB8AC3E}">
        <p14:creationId xmlns:p14="http://schemas.microsoft.com/office/powerpoint/2010/main" val="326285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668A-6978-2548-8B23-044076BD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Python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A0B34-0058-8146-B4E2-8FA9C094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 Python </a:t>
            </a:r>
            <a:r>
              <a:rPr lang="en-US" i="1" dirty="0"/>
              <a:t>script</a:t>
            </a:r>
            <a:r>
              <a:rPr lang="en-US" dirty="0"/>
              <a:t> is multiple lines of code stored in a file, also called a </a:t>
            </a:r>
            <a:r>
              <a:rPr lang="en-US" i="1" dirty="0"/>
              <a:t>module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Modules help keep your code organized!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You can have similar or related code all in a single file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</a:t>
            </a:r>
            <a:r>
              <a:rPr lang="en-US" i="1" dirty="0"/>
              <a:t>scripts</a:t>
            </a:r>
            <a:r>
              <a:rPr lang="en-US" dirty="0"/>
              <a:t> have conventions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Some allow your code to execute correctly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Others help to keep your code readable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Basic conventions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Put every statement on a line by itself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Use spaces around operators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Use spaces after commas, colons, and semicolons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 you learn more commands, you will learn more conventions!</a:t>
            </a:r>
          </a:p>
          <a:p>
            <a:pPr lvl="2"/>
            <a:endParaRPr lang="en-US" dirty="0">
              <a:solidFill>
                <a:schemeClr val="tx2"/>
              </a:solidFill>
            </a:endParaRPr>
          </a:p>
          <a:p>
            <a:pPr lvl="2"/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>
              <a:solidFill>
                <a:srgbClr val="558ED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5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177B-EEE3-5140-9A9A-6B2043F6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Comments to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16F9-5751-BF4B-95C9-F3E79F18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Use</a:t>
            </a:r>
            <a:r>
              <a:rPr lang="en-US" dirty="0">
                <a:solidFill>
                  <a:srgbClr val="0087E4"/>
                </a:solidFill>
              </a:rPr>
              <a:t> # </a:t>
            </a:r>
            <a:r>
              <a:rPr lang="en-US" dirty="0"/>
              <a:t>to comment a single line of text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#Here’s a single line comment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rgbClr val="0087E4"/>
                </a:solidFill>
              </a:rPr>
              <a:t>“””</a:t>
            </a:r>
            <a:r>
              <a:rPr lang="en-US" dirty="0"/>
              <a:t>…</a:t>
            </a:r>
            <a:r>
              <a:rPr lang="en-US" dirty="0">
                <a:solidFill>
                  <a:srgbClr val="0087E4"/>
                </a:solidFill>
              </a:rPr>
              <a:t>”””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(3 double quotation marks) or use </a:t>
            </a:r>
            <a:r>
              <a:rPr lang="en-US" dirty="0">
                <a:solidFill>
                  <a:srgbClr val="0087E4"/>
                </a:solidFill>
              </a:rPr>
              <a:t>‘’’</a:t>
            </a:r>
            <a:r>
              <a:rPr lang="mr-IN" dirty="0"/>
              <a:t>…</a:t>
            </a:r>
            <a:r>
              <a:rPr lang="en-US" dirty="0">
                <a:solidFill>
                  <a:srgbClr val="0087E4"/>
                </a:solidFill>
              </a:rPr>
              <a:t>’’’ </a:t>
            </a:r>
            <a:r>
              <a:rPr lang="en-US" dirty="0"/>
              <a:t>(3 single quotation marks) to comment multiple lines at once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""”Here’s a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multi-line comment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on multiple lines"””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Adding comments to a script keeps your code organized &amp; readable!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Comments can be used to document your code</a:t>
            </a:r>
          </a:p>
          <a:p>
            <a:pPr marL="285750" indent="-285750"/>
            <a:r>
              <a:rPr lang="en-US" dirty="0"/>
              <a:t>At the very least, you should add comments to all non-trivial lines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2028</TotalTime>
  <Words>3109</Words>
  <Application>Microsoft Macintosh PowerPoint</Application>
  <PresentationFormat>Widescreen</PresentationFormat>
  <Paragraphs>199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Arial</vt:lpstr>
      <vt:lpstr>Consolas</vt:lpstr>
      <vt:lpstr>Arial (body)</vt:lpstr>
      <vt:lpstr>Open Sans</vt:lpstr>
      <vt:lpstr>Office Theme</vt:lpstr>
      <vt:lpstr>PowerPoint Presentation</vt:lpstr>
      <vt:lpstr>IDLE (Integrated Development and Learning Environment)</vt:lpstr>
      <vt:lpstr>IDLE</vt:lpstr>
      <vt:lpstr>Using IDLE – Keyboard Shortcuts</vt:lpstr>
      <vt:lpstr>Using IDLE - Shell</vt:lpstr>
      <vt:lpstr>Using IDLE – Running a Python Script</vt:lpstr>
      <vt:lpstr>Python Scripts</vt:lpstr>
      <vt:lpstr>What is a Python Script?</vt:lpstr>
      <vt:lpstr>Adding Comments to Python Scripts</vt:lpstr>
      <vt:lpstr>Adding Comments to Python Scripts - Example</vt:lpstr>
      <vt:lpstr>Variables</vt:lpstr>
      <vt:lpstr>Variables</vt:lpstr>
      <vt:lpstr>Variables</vt:lpstr>
      <vt:lpstr>Variables – Boolean Operators</vt:lpstr>
      <vt:lpstr>Variables – Fancy Variable Assignment</vt:lpstr>
      <vt:lpstr>Variables – Name Swap Exercise</vt:lpstr>
      <vt:lpstr>Variables – Variable Substitution</vt:lpstr>
      <vt:lpstr>Variables – Variable Substitution</vt:lpstr>
      <vt:lpstr>Combining Variables</vt:lpstr>
      <vt:lpstr>Variables – VERY Simple Exercise</vt:lpstr>
      <vt:lpstr>Variables – VERY Simple Exercise</vt:lpstr>
      <vt:lpstr>Variables – Getting User Input</vt:lpstr>
      <vt:lpstr>Variables – Getting User Input</vt:lpstr>
      <vt:lpstr>Variables - Exercise</vt:lpstr>
      <vt:lpstr>Variables - Exercise</vt:lpstr>
      <vt:lpstr>Flow Control: Conditionals</vt:lpstr>
      <vt:lpstr>if…elif…else</vt:lpstr>
      <vt:lpstr>if…elif…else</vt:lpstr>
      <vt:lpstr>if…elif…else</vt:lpstr>
      <vt:lpstr>Importance of Code Block Indentation</vt:lpstr>
      <vt:lpstr>if…elif…else - Exercise</vt:lpstr>
      <vt:lpstr>if…elif…else - Exercise</vt:lpstr>
      <vt:lpstr>Multiple if Conditionals</vt:lpstr>
      <vt:lpstr>Catching Errors</vt:lpstr>
      <vt:lpstr>Catching 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81</cp:revision>
  <dcterms:created xsi:type="dcterms:W3CDTF">2020-01-21T23:14:53Z</dcterms:created>
  <dcterms:modified xsi:type="dcterms:W3CDTF">2020-12-17T21:49:43Z</dcterms:modified>
</cp:coreProperties>
</file>